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66" r:id="rId5"/>
    <p:sldId id="259" r:id="rId6"/>
    <p:sldId id="267" r:id="rId7"/>
    <p:sldId id="261" r:id="rId8"/>
  </p:sldIdLst>
  <p:sldSz cx="42794238" cy="302672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3" userDrawn="1">
          <p15:clr>
            <a:srgbClr val="A4A3A4"/>
          </p15:clr>
        </p15:guide>
        <p15:guide id="2" pos="13479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BDDF39-07E0-1B96-8FA2-184677CDF85C}" name="Thắng Mạnh" initials="TM" userId="6c49255824e9ffc5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26" d="100"/>
          <a:sy n="26" d="100"/>
        </p:scale>
        <p:origin x="1464" y="204"/>
      </p:cViewPr>
      <p:guideLst>
        <p:guide orient="horz" pos="9533"/>
        <p:guide pos="1347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53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8/10/relationships/authors" Target="author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png>
</file>

<file path=ppt/media/image5.jpg>
</file>

<file path=ppt/media/image6.jp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9568" y="4953466"/>
            <a:ext cx="36375102" cy="10537496"/>
          </a:xfrm>
        </p:spPr>
        <p:txBody>
          <a:bodyPr anchor="b"/>
          <a:lstStyle>
            <a:lvl1pPr algn="ctr"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49280" y="15897328"/>
            <a:ext cx="32095679" cy="7307583"/>
          </a:xfrm>
        </p:spPr>
        <p:txBody>
          <a:bodyPr/>
          <a:lstStyle>
            <a:lvl1pPr marL="0" indent="0" algn="ctr">
              <a:buNone/>
              <a:defRPr sz="10592"/>
            </a:lvl1pPr>
            <a:lvl2pPr marL="2017806" indent="0" algn="ctr">
              <a:buNone/>
              <a:defRPr sz="8827"/>
            </a:lvl2pPr>
            <a:lvl3pPr marL="4035613" indent="0" algn="ctr">
              <a:buNone/>
              <a:defRPr sz="7944"/>
            </a:lvl3pPr>
            <a:lvl4pPr marL="6053419" indent="0" algn="ctr">
              <a:buNone/>
              <a:defRPr sz="7061"/>
            </a:lvl4pPr>
            <a:lvl5pPr marL="8071226" indent="0" algn="ctr">
              <a:buNone/>
              <a:defRPr sz="7061"/>
            </a:lvl5pPr>
            <a:lvl6pPr marL="10089032" indent="0" algn="ctr">
              <a:buNone/>
              <a:defRPr sz="7061"/>
            </a:lvl6pPr>
            <a:lvl7pPr marL="12106839" indent="0" algn="ctr">
              <a:buNone/>
              <a:defRPr sz="7061"/>
            </a:lvl7pPr>
            <a:lvl8pPr marL="14124645" indent="0" algn="ctr">
              <a:buNone/>
              <a:defRPr sz="7061"/>
            </a:lvl8pPr>
            <a:lvl9pPr marL="16142452" indent="0" algn="ctr">
              <a:buNone/>
              <a:defRPr sz="706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99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851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24629" y="1611452"/>
            <a:ext cx="9227508" cy="25650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106" y="1611452"/>
            <a:ext cx="27147595" cy="25650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576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666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9818" y="7545809"/>
            <a:ext cx="36910030" cy="12590343"/>
          </a:xfrm>
        </p:spPr>
        <p:txBody>
          <a:bodyPr anchor="b"/>
          <a:lstStyle>
            <a:lvl1pPr>
              <a:defRPr sz="2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9818" y="20255262"/>
            <a:ext cx="36910030" cy="6620964"/>
          </a:xfrm>
        </p:spPr>
        <p:txBody>
          <a:bodyPr/>
          <a:lstStyle>
            <a:lvl1pPr marL="0" indent="0">
              <a:buNone/>
              <a:defRPr sz="10592">
                <a:solidFill>
                  <a:schemeClr val="tx1"/>
                </a:solidFill>
              </a:defRPr>
            </a:lvl1pPr>
            <a:lvl2pPr marL="2017806" indent="0">
              <a:buNone/>
              <a:defRPr sz="8827">
                <a:solidFill>
                  <a:schemeClr val="tx1">
                    <a:tint val="75000"/>
                  </a:schemeClr>
                </a:solidFill>
              </a:defRPr>
            </a:lvl2pPr>
            <a:lvl3pPr marL="4035613" indent="0">
              <a:buNone/>
              <a:defRPr sz="7944">
                <a:solidFill>
                  <a:schemeClr val="tx1">
                    <a:tint val="75000"/>
                  </a:schemeClr>
                </a:solidFill>
              </a:defRPr>
            </a:lvl3pPr>
            <a:lvl4pPr marL="605341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4pPr>
            <a:lvl5pPr marL="8071226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5pPr>
            <a:lvl6pPr marL="1008903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6pPr>
            <a:lvl7pPr marL="12106839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7pPr>
            <a:lvl8pPr marL="14124645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8pPr>
            <a:lvl9pPr marL="16142452" indent="0">
              <a:buNone/>
              <a:defRPr sz="706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803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104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4583" y="8057261"/>
            <a:ext cx="18187551" cy="192043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4887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1611459"/>
            <a:ext cx="36910030" cy="585027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682" y="7419688"/>
            <a:ext cx="18103966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7682" y="11055963"/>
            <a:ext cx="18103966" cy="162616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4585" y="7419688"/>
            <a:ext cx="18193125" cy="3636275"/>
          </a:xfrm>
        </p:spPr>
        <p:txBody>
          <a:bodyPr anchor="b"/>
          <a:lstStyle>
            <a:lvl1pPr marL="0" indent="0">
              <a:buNone/>
              <a:defRPr sz="10592" b="1"/>
            </a:lvl1pPr>
            <a:lvl2pPr marL="2017806" indent="0">
              <a:buNone/>
              <a:defRPr sz="8827" b="1"/>
            </a:lvl2pPr>
            <a:lvl3pPr marL="4035613" indent="0">
              <a:buNone/>
              <a:defRPr sz="7944" b="1"/>
            </a:lvl3pPr>
            <a:lvl4pPr marL="6053419" indent="0">
              <a:buNone/>
              <a:defRPr sz="7061" b="1"/>
            </a:lvl4pPr>
            <a:lvl5pPr marL="8071226" indent="0">
              <a:buNone/>
              <a:defRPr sz="7061" b="1"/>
            </a:lvl5pPr>
            <a:lvl6pPr marL="10089032" indent="0">
              <a:buNone/>
              <a:defRPr sz="7061" b="1"/>
            </a:lvl6pPr>
            <a:lvl7pPr marL="12106839" indent="0">
              <a:buNone/>
              <a:defRPr sz="7061" b="1"/>
            </a:lvl7pPr>
            <a:lvl8pPr marL="14124645" indent="0">
              <a:buNone/>
              <a:defRPr sz="7061" b="1"/>
            </a:lvl8pPr>
            <a:lvl9pPr marL="16142452" indent="0">
              <a:buNone/>
              <a:defRPr sz="7061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4585" y="11055963"/>
            <a:ext cx="18193125" cy="162616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2482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75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27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3125" y="4357934"/>
            <a:ext cx="21664583" cy="21509383"/>
          </a:xfrm>
        </p:spPr>
        <p:txBody>
          <a:bodyPr/>
          <a:lstStyle>
            <a:lvl1pPr>
              <a:defRPr sz="14123"/>
            </a:lvl1pPr>
            <a:lvl2pPr>
              <a:defRPr sz="12358"/>
            </a:lvl2pPr>
            <a:lvl3pPr>
              <a:defRPr sz="10592"/>
            </a:lvl3pPr>
            <a:lvl4pPr>
              <a:defRPr sz="8827"/>
            </a:lvl4pPr>
            <a:lvl5pPr>
              <a:defRPr sz="8827"/>
            </a:lvl5pPr>
            <a:lvl6pPr>
              <a:defRPr sz="8827"/>
            </a:lvl6pPr>
            <a:lvl7pPr>
              <a:defRPr sz="8827"/>
            </a:lvl7pPr>
            <a:lvl8pPr>
              <a:defRPr sz="8827"/>
            </a:lvl8pPr>
            <a:lvl9pPr>
              <a:defRPr sz="882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255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7678" y="2017818"/>
            <a:ext cx="13802256" cy="7062364"/>
          </a:xfrm>
        </p:spPr>
        <p:txBody>
          <a:bodyPr anchor="b"/>
          <a:lstStyle>
            <a:lvl1pPr>
              <a:defRPr sz="141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3125" y="4357934"/>
            <a:ext cx="21664583" cy="21509383"/>
          </a:xfrm>
        </p:spPr>
        <p:txBody>
          <a:bodyPr anchor="t"/>
          <a:lstStyle>
            <a:lvl1pPr marL="0" indent="0">
              <a:buNone/>
              <a:defRPr sz="14123"/>
            </a:lvl1pPr>
            <a:lvl2pPr marL="2017806" indent="0">
              <a:buNone/>
              <a:defRPr sz="12358"/>
            </a:lvl2pPr>
            <a:lvl3pPr marL="4035613" indent="0">
              <a:buNone/>
              <a:defRPr sz="10592"/>
            </a:lvl3pPr>
            <a:lvl4pPr marL="6053419" indent="0">
              <a:buNone/>
              <a:defRPr sz="8827"/>
            </a:lvl4pPr>
            <a:lvl5pPr marL="8071226" indent="0">
              <a:buNone/>
              <a:defRPr sz="8827"/>
            </a:lvl5pPr>
            <a:lvl6pPr marL="10089032" indent="0">
              <a:buNone/>
              <a:defRPr sz="8827"/>
            </a:lvl6pPr>
            <a:lvl7pPr marL="12106839" indent="0">
              <a:buNone/>
              <a:defRPr sz="8827"/>
            </a:lvl7pPr>
            <a:lvl8pPr marL="14124645" indent="0">
              <a:buNone/>
              <a:defRPr sz="8827"/>
            </a:lvl8pPr>
            <a:lvl9pPr marL="16142452" indent="0">
              <a:buNone/>
              <a:defRPr sz="882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7678" y="9080183"/>
            <a:ext cx="13802256" cy="16822161"/>
          </a:xfrm>
        </p:spPr>
        <p:txBody>
          <a:bodyPr/>
          <a:lstStyle>
            <a:lvl1pPr marL="0" indent="0">
              <a:buNone/>
              <a:defRPr sz="7061"/>
            </a:lvl1pPr>
            <a:lvl2pPr marL="2017806" indent="0">
              <a:buNone/>
              <a:defRPr sz="6179"/>
            </a:lvl2pPr>
            <a:lvl3pPr marL="4035613" indent="0">
              <a:buNone/>
              <a:defRPr sz="5296"/>
            </a:lvl3pPr>
            <a:lvl4pPr marL="6053419" indent="0">
              <a:buNone/>
              <a:defRPr sz="4413"/>
            </a:lvl4pPr>
            <a:lvl5pPr marL="8071226" indent="0">
              <a:buNone/>
              <a:defRPr sz="4413"/>
            </a:lvl5pPr>
            <a:lvl6pPr marL="10089032" indent="0">
              <a:buNone/>
              <a:defRPr sz="4413"/>
            </a:lvl6pPr>
            <a:lvl7pPr marL="12106839" indent="0">
              <a:buNone/>
              <a:defRPr sz="4413"/>
            </a:lvl7pPr>
            <a:lvl8pPr marL="14124645" indent="0">
              <a:buNone/>
              <a:defRPr sz="4413"/>
            </a:lvl8pPr>
            <a:lvl9pPr marL="16142452" indent="0">
              <a:buNone/>
              <a:defRPr sz="441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079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104" y="1611459"/>
            <a:ext cx="36910030" cy="58502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104" y="8057261"/>
            <a:ext cx="36910030" cy="192043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104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917C4-6A62-48F3-B9FC-8F57399E124B}" type="datetimeFigureOut">
              <a:rPr lang="en-GB" smtClean="0"/>
              <a:t>06/01/2023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5592" y="28053287"/>
            <a:ext cx="14443055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23430" y="28053287"/>
            <a:ext cx="9628704" cy="16114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2C08D-BD53-45B5-85AD-A901418C118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251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035613" rtl="0" eaLnBrk="1" latinLnBrk="0" hangingPunct="1">
        <a:lnSpc>
          <a:spcPct val="90000"/>
        </a:lnSpc>
        <a:spcBef>
          <a:spcPct val="0"/>
        </a:spcBef>
        <a:buNone/>
        <a:defRPr sz="1941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8903" indent="-1008903" algn="l" defTabSz="4035613" rtl="0" eaLnBrk="1" latinLnBrk="0" hangingPunct="1">
        <a:lnSpc>
          <a:spcPct val="90000"/>
        </a:lnSpc>
        <a:spcBef>
          <a:spcPts val="4413"/>
        </a:spcBef>
        <a:buFont typeface="Arial" panose="020B0604020202020204" pitchFamily="34" charset="0"/>
        <a:buChar char="•"/>
        <a:defRPr sz="12358" kern="1200">
          <a:solidFill>
            <a:schemeClr val="tx1"/>
          </a:solidFill>
          <a:latin typeface="+mn-lt"/>
          <a:ea typeface="+mn-ea"/>
          <a:cs typeface="+mn-cs"/>
        </a:defRPr>
      </a:lvl1pPr>
      <a:lvl2pPr marL="3026710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2" kern="1200">
          <a:solidFill>
            <a:schemeClr val="tx1"/>
          </a:solidFill>
          <a:latin typeface="+mn-lt"/>
          <a:ea typeface="+mn-ea"/>
          <a:cs typeface="+mn-cs"/>
        </a:defRPr>
      </a:lvl2pPr>
      <a:lvl3pPr marL="504451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7" kern="1200">
          <a:solidFill>
            <a:schemeClr val="tx1"/>
          </a:solidFill>
          <a:latin typeface="+mn-lt"/>
          <a:ea typeface="+mn-ea"/>
          <a:cs typeface="+mn-cs"/>
        </a:defRPr>
      </a:lvl3pPr>
      <a:lvl4pPr marL="7062323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908012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1097936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3115742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5133549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7151355" indent="-1008903" algn="l" defTabSz="4035613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1pPr>
      <a:lvl2pPr marL="201780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2pPr>
      <a:lvl3pPr marL="4035613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3pPr>
      <a:lvl4pPr marL="605341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4pPr>
      <a:lvl5pPr marL="8071226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5pPr>
      <a:lvl6pPr marL="1008903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6pPr>
      <a:lvl7pPr marL="12106839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7pPr>
      <a:lvl8pPr marL="14124645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8pPr>
      <a:lvl9pPr marL="16142452" algn="l" defTabSz="4035613" rtl="0" eaLnBrk="1" latinLnBrk="0" hangingPunct="1">
        <a:defRPr sz="794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12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jpg"/><Relationship Id="rId10" Type="http://schemas.openxmlformats.org/officeDocument/2006/relationships/image" Target="../media/image11.jpeg"/><Relationship Id="rId4" Type="http://schemas.openxmlformats.org/officeDocument/2006/relationships/image" Target="../media/image5.jp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CA6EAF-1672-EB39-F60C-B468CE2D198A}"/>
              </a:ext>
            </a:extLst>
          </p:cNvPr>
          <p:cNvSpPr txBox="1"/>
          <p:nvPr/>
        </p:nvSpPr>
        <p:spPr>
          <a:xfrm>
            <a:off x="5777345" y="1641769"/>
            <a:ext cx="32253382" cy="3239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</a:pPr>
            <a:endParaRPr lang="en-GB" sz="3200" b="1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sz="9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ĐỒ ÁN TỐT NGHIỆP</a:t>
            </a:r>
            <a:endParaRPr lang="en-GB" sz="199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</a:pPr>
            <a:r>
              <a:rPr lang="en-GB" sz="24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CHUYÊN NGÀNH: KỸ THUẬT ĐIỀU KHIỂN VÀ TỰ ĐỘNG HÓA</a:t>
            </a:r>
            <a:endParaRPr lang="en-GB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E7E46B-1EBE-F287-CF43-A02F1EBA85E8}"/>
              </a:ext>
            </a:extLst>
          </p:cNvPr>
          <p:cNvSpPr txBox="1"/>
          <p:nvPr/>
        </p:nvSpPr>
        <p:spPr>
          <a:xfrm>
            <a:off x="3283527" y="8117611"/>
            <a:ext cx="3707199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i="1" u="sng" dirty="0">
                <a:latin typeface="Times New Roman" panose="02020603050405020304" pitchFamily="18" charset="0"/>
                <a:ea typeface="Times New Roman" panose="02020603050405020304" pitchFamily="18" charset="0"/>
              </a:rPr>
              <a:t>Đề tài:</a:t>
            </a:r>
            <a:endParaRPr lang="en-GB" sz="4800" b="1" i="1" u="sng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vi-VN" sz="5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HỆ THỐNG BÃI GIỮ XE ỨNG DỤNG </a:t>
            </a:r>
            <a:r>
              <a:rPr lang="vi-VN" sz="5400" b="1" dirty="0" smtClean="0">
                <a:latin typeface="Times New Roman" panose="02020603050405020304" pitchFamily="18" charset="0"/>
                <a:ea typeface="Times New Roman" panose="02020603050405020304" pitchFamily="18" charset="0"/>
              </a:rPr>
              <a:t>CÔNG </a:t>
            </a:r>
            <a:r>
              <a:rPr lang="vi-VN" sz="5400" b="1" dirty="0">
                <a:latin typeface="Times New Roman" panose="02020603050405020304" pitchFamily="18" charset="0"/>
                <a:ea typeface="Times New Roman" panose="02020603050405020304" pitchFamily="18" charset="0"/>
              </a:rPr>
              <a:t>NGHỆ RFID KẾT HỢP NHẬN DIỆN BIỂN SỐ 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9F7E6D63-A7DA-7EDF-AC15-7EAF658781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433448"/>
              </p:ext>
            </p:extLst>
          </p:nvPr>
        </p:nvGraphicFramePr>
        <p:xfrm>
          <a:off x="16428720" y="10586137"/>
          <a:ext cx="15971520" cy="1402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384062">
                  <a:extLst>
                    <a:ext uri="{9D8B030D-6E8A-4147-A177-3AD203B41FA5}">
                      <a16:colId xmlns:a16="http://schemas.microsoft.com/office/drawing/2014/main" val="2008521888"/>
                    </a:ext>
                  </a:extLst>
                </a:gridCol>
                <a:gridCol w="10587458">
                  <a:extLst>
                    <a:ext uri="{9D8B030D-6E8A-4147-A177-3AD203B41FA5}">
                      <a16:colId xmlns:a16="http://schemas.microsoft.com/office/drawing/2014/main" val="32703168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sz="4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Giảng viên hướng dẫn: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TS.Nguyễn Hoàng Vân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51575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en-GB" sz="40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Sinh viên thực hiện: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b="1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Đàm</a:t>
                      </a:r>
                      <a:r>
                        <a:rPr lang="en-GB" sz="4000" b="1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Khánh Hải</a:t>
                      </a:r>
                      <a:endParaRPr lang="en-GB" sz="40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2479306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BDE574A-1D80-A8B5-4ED0-DCCF347C78CA}"/>
              </a:ext>
            </a:extLst>
          </p:cNvPr>
          <p:cNvSpPr txBox="1"/>
          <p:nvPr/>
        </p:nvSpPr>
        <p:spPr>
          <a:xfrm>
            <a:off x="2194560" y="13167360"/>
            <a:ext cx="38160960" cy="1214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GB" sz="4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Mục tiêu:</a:t>
            </a:r>
            <a:endParaRPr lang="en-GB" sz="4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20000"/>
              </a:lnSpc>
              <a:spcBef>
                <a:spcPts val="600"/>
              </a:spcBef>
            </a:pPr>
            <a:r>
              <a:rPr lang="en-GB" sz="4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Nghiên cứu thiết kế mô hình </a:t>
            </a:r>
            <a:r>
              <a:rPr lang="en-GB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 thống bãi giữ xe bao </a:t>
            </a:r>
            <a:r>
              <a:rPr lang="en-GB" sz="4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gồm: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GB" sz="48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 kế phần mềm quản lý và mô hình phần cứng</a:t>
            </a:r>
            <a:r>
              <a:rPr lang="en-GB" sz="4800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en-GB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GB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ử lý ảnh nhận dạng biển số</a:t>
            </a:r>
            <a:endParaRPr lang="en-GB" sz="4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 smtClean="0">
                <a:latin typeface="+mj-lt"/>
                <a:cs typeface="Times New Roman" panose="02020603050405020304" pitchFamily="18" charset="0"/>
              </a:rPr>
              <a:t>Ứng </a:t>
            </a:r>
            <a:r>
              <a:rPr lang="vi-VN" sz="4800" dirty="0">
                <a:latin typeface="+mj-lt"/>
                <a:cs typeface="Times New Roman" panose="02020603050405020304" pitchFamily="18" charset="0"/>
              </a:rPr>
              <a:t>dụng công nghệ IoT vào bãi xe để giải quyết các vấn đề về đặt chỗ và giám sát thông minh.</a:t>
            </a:r>
            <a:endParaRPr lang="en-GB" sz="4800" dirty="0" smtClean="0">
              <a:effectLst/>
              <a:latin typeface="+mj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GB" sz="48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Phạm vi ứng dụng:</a:t>
            </a:r>
            <a:endParaRPr lang="en-GB" sz="4800" dirty="0" smtClean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356870" algn="just">
              <a:lnSpc>
                <a:spcPct val="150000"/>
              </a:lnSpc>
              <a:spcAft>
                <a:spcPts val="600"/>
              </a:spcAft>
            </a:pPr>
            <a:r>
              <a:rPr lang="en-US" sz="4800" spc="-5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Hệ </a:t>
            </a:r>
            <a:r>
              <a:rPr lang="en-US" sz="4800" spc="-5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thống chung cư, toà nhà, trung tâm thương mại, hoặc chủ quản lý bãi xe thương mại.</a:t>
            </a:r>
            <a:endParaRPr lang="en-US" sz="8000" spc="-5" dirty="0"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342900" marR="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GB" sz="48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Nội dung:</a:t>
            </a:r>
            <a:endParaRPr lang="en-GB" sz="4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 1: Tổng quan về hệ thống bãi giữ xe.	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 2: Lựa chọn thiết bị và thiết kế phần cứng cho hệ thống.       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 3: Xây dựng thuật toán điều khiển hệ thống.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 4: Xây dựng giao diện website bãi giữ xe.</a:t>
            </a:r>
          </a:p>
          <a:p>
            <a:pPr marL="498475" marR="0" lvl="0" indent="-498475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-"/>
            </a:pP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Chương 5: Kết luận và hướng phát triển của đồ án.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07FEA7E-72D0-F8B5-C651-537D5C129A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533834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1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</a:t>
                      </a:r>
                      <a:r>
                        <a:rPr lang="en-GB" sz="900" b="1" dirty="0" smtClean="0">
                          <a:effectLst/>
                        </a:rPr>
                        <a:t>vẽ:</a:t>
                      </a:r>
                      <a:r>
                        <a:rPr lang="en-GB" sz="900" b="1" baseline="0" dirty="0" smtClean="0">
                          <a:effectLst/>
                        </a:rPr>
                        <a:t>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5E0E408-6017-07F0-1D7E-9F0DEB9EEAB0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70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6812" y="6112077"/>
            <a:ext cx="23453591" cy="139285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C71319-73C3-01DB-79EB-948C7DCA4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8264" y="1606600"/>
            <a:ext cx="13475638" cy="1737360"/>
          </a:xfrm>
        </p:spPr>
        <p:txBody>
          <a:bodyPr>
            <a:normAutofit/>
          </a:bodyPr>
          <a:lstStyle/>
          <a:p>
            <a:pPr algn="ctr"/>
            <a:r>
              <a:rPr lang="en-GB" sz="8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TỔNG QUAN HỆ THỐNG</a:t>
            </a:r>
            <a:endParaRPr lang="en-GB" sz="48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F23FE-508E-7FCD-EBC1-87D434024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98264" y="3491310"/>
            <a:ext cx="16466036" cy="5559160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vi-VN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 thống quản lý bãi gửi xe sử dụng công nghệ kiểm soát ra vào bằng thẻ từ</a:t>
            </a:r>
            <a:r>
              <a:rPr lang="en-US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r>
              <a:rPr lang="vi-VN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 thông tin </a:t>
            </a:r>
            <a:r>
              <a:rPr lang="en-US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 xe và chủ xe </a:t>
            </a:r>
            <a:r>
              <a:rPr lang="vi-VN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 ghi lại </a:t>
            </a:r>
            <a:r>
              <a:rPr lang="en-US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trên hệ thống </a:t>
            </a:r>
            <a:r>
              <a:rPr lang="vi-VN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giúp </a:t>
            </a: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 quản lý dễ dàng điều hành bãi đỗ xe hơn. </a:t>
            </a:r>
            <a:endParaRPr lang="en-US" sz="48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r>
              <a:rPr lang="vi-VN" sz="48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Thực </a:t>
            </a:r>
            <a:r>
              <a:rPr lang="vi-VN" sz="48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hiện được các báo cáo về số lượng xe ra vào, kiểm soát doanh thu cho bãi xe và nhiều tiện ích khác.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CD119FE-D046-CE8E-59E3-AA521DD920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705360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2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DCC5C06D-6CCA-C4C0-14FB-C48BEBF29675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5" name="Picture 14" descr="Thiết bị cho hệ thống bãi xe chung cư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264" y="9967906"/>
            <a:ext cx="15778548" cy="1132999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1B12E7-F042-1831-357D-AEB749DBE550}"/>
              </a:ext>
            </a:extLst>
          </p:cNvPr>
          <p:cNvSpPr txBox="1"/>
          <p:nvPr/>
        </p:nvSpPr>
        <p:spPr>
          <a:xfrm>
            <a:off x="24475440" y="1813561"/>
            <a:ext cx="151208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SƠ ĐỒ KHỐI CỦA HỆ THỐNG</a:t>
            </a:r>
          </a:p>
        </p:txBody>
      </p:sp>
    </p:spTree>
    <p:extLst>
      <p:ext uri="{BB962C8B-B14F-4D97-AF65-F5344CB8AC3E}">
        <p14:creationId xmlns:p14="http://schemas.microsoft.com/office/powerpoint/2010/main" val="161656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C3DF2-E736-5E76-3707-72882EBC4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2104" y="1611459"/>
            <a:ext cx="36910030" cy="1863261"/>
          </a:xfrm>
        </p:spPr>
        <p:txBody>
          <a:bodyPr>
            <a:noAutofit/>
          </a:bodyPr>
          <a:lstStyle/>
          <a:p>
            <a:pPr algn="ctr"/>
            <a:r>
              <a:rPr lang="en-GB" sz="8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 THIẾT BỊ </a:t>
            </a:r>
            <a:r>
              <a:rPr lang="en-GB" sz="80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 PHẦN MỀM ĐƯỢC </a:t>
            </a:r>
            <a:r>
              <a:rPr lang="en-GB" sz="80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 </a:t>
            </a:r>
            <a:r>
              <a:rPr lang="en-GB" sz="8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GB" sz="2425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D40CC0-FE84-F611-A187-8B7D6B302459}"/>
              </a:ext>
            </a:extLst>
          </p:cNvPr>
          <p:cNvSpPr txBox="1"/>
          <p:nvPr/>
        </p:nvSpPr>
        <p:spPr>
          <a:xfrm>
            <a:off x="4382321" y="10214851"/>
            <a:ext cx="35532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Arduino Uno R3</a:t>
            </a:r>
            <a:endParaRPr lang="en-GB" sz="40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E0A75F-E617-FB56-0FBE-5111C20DF7FA}"/>
              </a:ext>
            </a:extLst>
          </p:cNvPr>
          <p:cNvSpPr txBox="1"/>
          <p:nvPr/>
        </p:nvSpPr>
        <p:spPr>
          <a:xfrm>
            <a:off x="10986304" y="10262400"/>
            <a:ext cx="40083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ESP8266 CP2102</a:t>
            </a:r>
            <a:endParaRPr lang="en-GB" sz="40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E49976-4CBC-2A5A-4ED8-69075308EF4F}"/>
              </a:ext>
            </a:extLst>
          </p:cNvPr>
          <p:cNvSpPr txBox="1"/>
          <p:nvPr/>
        </p:nvSpPr>
        <p:spPr>
          <a:xfrm>
            <a:off x="17162710" y="10262400"/>
            <a:ext cx="51067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RC522 RFID </a:t>
            </a:r>
            <a:r>
              <a:rPr lang="en-US" sz="4000" i="1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Module</a:t>
            </a:r>
            <a:endParaRPr lang="en-GB" sz="40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3E1341-266E-24CE-4178-724FC5D38272}"/>
              </a:ext>
            </a:extLst>
          </p:cNvPr>
          <p:cNvSpPr txBox="1"/>
          <p:nvPr/>
        </p:nvSpPr>
        <p:spPr>
          <a:xfrm>
            <a:off x="22798421" y="10257095"/>
            <a:ext cx="51049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Module cảm biến hồng ngoại phát hiện vật cản FC-51</a:t>
            </a:r>
            <a:endParaRPr lang="en-GB" sz="40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19D08C4-9AB7-6BE2-9C03-769EBDDC224C}"/>
              </a:ext>
            </a:extLst>
          </p:cNvPr>
          <p:cNvSpPr txBox="1"/>
          <p:nvPr/>
        </p:nvSpPr>
        <p:spPr>
          <a:xfrm>
            <a:off x="29471547" y="10257095"/>
            <a:ext cx="4267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Kit I2C giao tiếp và LCD 1602</a:t>
            </a:r>
            <a:endParaRPr lang="en-GB" sz="4000" i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B3D120C-3EE6-6F7A-7255-4433EC78ABE5}"/>
              </a:ext>
            </a:extLst>
          </p:cNvPr>
          <p:cNvSpPr txBox="1"/>
          <p:nvPr/>
        </p:nvSpPr>
        <p:spPr>
          <a:xfrm>
            <a:off x="35560061" y="10257095"/>
            <a:ext cx="37964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Servo SG90</a:t>
            </a:r>
            <a:endParaRPr lang="en-GB" sz="4000" i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9565FEE-C047-36C2-16CF-C9FA667F5898}"/>
              </a:ext>
            </a:extLst>
          </p:cNvPr>
          <p:cNvSpPr txBox="1"/>
          <p:nvPr/>
        </p:nvSpPr>
        <p:spPr>
          <a:xfrm>
            <a:off x="5408728" y="17775650"/>
            <a:ext cx="70320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latin typeface="Times New Roman" panose="02020603050405020304" pitchFamily="18" charset="0"/>
                <a:ea typeface="Calibri" panose="020F0502020204030204" pitchFamily="34" charset="0"/>
              </a:rPr>
              <a:t>ARDUINO SENSOR SHIELD V5</a:t>
            </a:r>
            <a:endParaRPr lang="en-GB" sz="4000" i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EE357ED-ADAA-5616-2EA4-46C91AA66D2B}"/>
              </a:ext>
            </a:extLst>
          </p:cNvPr>
          <p:cNvSpPr txBox="1"/>
          <p:nvPr/>
        </p:nvSpPr>
        <p:spPr>
          <a:xfrm>
            <a:off x="13676117" y="17780955"/>
            <a:ext cx="467791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Nguồn Adapter 5V4A DC5.5x2.1MM</a:t>
            </a:r>
            <a:endParaRPr lang="en-GB" sz="4000" i="1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0AD303-E99A-0D38-4BC1-3A2D8467B4E6}"/>
              </a:ext>
            </a:extLst>
          </p:cNvPr>
          <p:cNvSpPr txBox="1"/>
          <p:nvPr/>
        </p:nvSpPr>
        <p:spPr>
          <a:xfrm>
            <a:off x="20553563" y="17780955"/>
            <a:ext cx="47942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Pin Sạc Dự Phòng Arun Y39s 8.400mAh</a:t>
            </a:r>
            <a:endParaRPr lang="en-GB" sz="4000" i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11E0FFA-9E37-E148-D6BD-1FCE82413D47}"/>
              </a:ext>
            </a:extLst>
          </p:cNvPr>
          <p:cNvSpPr txBox="1"/>
          <p:nvPr/>
        </p:nvSpPr>
        <p:spPr>
          <a:xfrm>
            <a:off x="26764796" y="17775650"/>
            <a:ext cx="39608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>
                <a:latin typeface="Times New Roman" panose="02020603050405020304" pitchFamily="18" charset="0"/>
                <a:ea typeface="Calibri" panose="020F0502020204030204" pitchFamily="34" charset="0"/>
              </a:rPr>
              <a:t>Camera tích hợp trên laptop</a:t>
            </a:r>
            <a:endParaRPr lang="en-GB" sz="4000" i="1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4C5DE3-AA45-C735-1EB2-EE4F31D41129}"/>
              </a:ext>
            </a:extLst>
          </p:cNvPr>
          <p:cNvSpPr txBox="1"/>
          <p:nvPr/>
        </p:nvSpPr>
        <p:spPr>
          <a:xfrm>
            <a:off x="32547365" y="17775650"/>
            <a:ext cx="2914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i="1" dirty="0" smtClean="0"/>
              <a:t>Laptop</a:t>
            </a:r>
            <a:endParaRPr lang="en-GB" sz="4000" i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AD58D24-F8BF-9B5F-5C66-2E35730342B8}"/>
              </a:ext>
            </a:extLst>
          </p:cNvPr>
          <p:cNvSpPr txBox="1"/>
          <p:nvPr/>
        </p:nvSpPr>
        <p:spPr>
          <a:xfrm>
            <a:off x="21679844" y="25340811"/>
            <a:ext cx="2914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i="1" dirty="0"/>
              <a:t>Visual Studio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85D1B2-0256-9681-A608-2F4D0FB8019F}"/>
              </a:ext>
            </a:extLst>
          </p:cNvPr>
          <p:cNvSpPr txBox="1"/>
          <p:nvPr/>
        </p:nvSpPr>
        <p:spPr>
          <a:xfrm>
            <a:off x="13983915" y="25340811"/>
            <a:ext cx="29148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i="1" dirty="0"/>
              <a:t>Arduino IDE</a:t>
            </a:r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1DB66825-29D5-4F81-D57E-03C778A9FE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888771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4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B50AAB5E-DB20-3316-E733-CCB205DA7226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718" y="3168999"/>
            <a:ext cx="6836798" cy="6836798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774" y="3696874"/>
            <a:ext cx="6282829" cy="6282829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9914" y="3952334"/>
            <a:ext cx="5952389" cy="5952389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9219" y="4404748"/>
            <a:ext cx="5430165" cy="5430165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99384" y="5460644"/>
            <a:ext cx="6136167" cy="3981204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9137" y="5090788"/>
            <a:ext cx="4762500" cy="4762500"/>
          </a:xfrm>
          <a:prstGeom prst="rect">
            <a:avLst/>
          </a:prstGeom>
        </p:spPr>
      </p:pic>
      <p:pic>
        <p:nvPicPr>
          <p:cNvPr id="52" name="Picture 51" descr="Board mạch Arduino sensor shield v5 | Shopee Việt Nam"/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300" y="11244573"/>
            <a:ext cx="5133893" cy="6087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Picture 52" descr="Nguồn Adapter 5V4A DC5.5x2.1MM"/>
          <p:cNvPicPr/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76013" y="12311634"/>
            <a:ext cx="4944220" cy="4908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Picture 53" descr="Pin Sạc Dự Phòng Arun Y39s 8.400mAh | Lazada.vn"/>
          <p:cNvPicPr/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9006" y="12009575"/>
            <a:ext cx="5098829" cy="5481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 descr="Why It's Time to Ditch Your Laptop's Camera and Buy a Real Webcam – Review  Geek"/>
          <p:cNvPicPr/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93003" y="12404246"/>
            <a:ext cx="4795260" cy="4924343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 descr="Laptop PNG File | PNG Mart"/>
          <p:cNvPicPr/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05720" y="12249949"/>
            <a:ext cx="5071855" cy="465682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6" name="Picture 4" descr="Microsoft Visual Studio — Wikipédia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66711" y="19651435"/>
            <a:ext cx="5585278" cy="5585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Arduino Integrated Development Environment (IDE) v1 | Arduino Documentation  | Arduino Documentation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4480" y="20786066"/>
            <a:ext cx="7351802" cy="3859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716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AD0EFF5-64B9-543C-8D78-D924C6CC4A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421705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TRƯỜNG ĐẠI HỌC GIAO THÔNG VẬN TẢI</a:t>
                      </a:r>
                      <a:endParaRPr lang="en-GB" sz="2400" b="1" dirty="0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BỘ MÔN: ĐIỀU KHIỂN HỌC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3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3BF622D4-31B8-5424-12B2-4F450D04DB10}"/>
              </a:ext>
            </a:extLst>
          </p:cNvPr>
          <p:cNvSpPr/>
          <p:nvPr/>
        </p:nvSpPr>
        <p:spPr>
          <a:xfrm>
            <a:off x="880456" y="637858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2" name="Picture 31"/>
          <p:cNvPicPr/>
          <p:nvPr/>
        </p:nvPicPr>
        <p:blipFill>
          <a:blip r:embed="rId2"/>
          <a:stretch>
            <a:fillRect/>
          </a:stretch>
        </p:blipFill>
        <p:spPr>
          <a:xfrm>
            <a:off x="2011159" y="3152019"/>
            <a:ext cx="38829327" cy="2229878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E1B12E7-F042-1831-357D-AEB749DBE550}"/>
              </a:ext>
            </a:extLst>
          </p:cNvPr>
          <p:cNvSpPr txBox="1"/>
          <p:nvPr/>
        </p:nvSpPr>
        <p:spPr>
          <a:xfrm>
            <a:off x="13864441" y="1233219"/>
            <a:ext cx="151227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SƠ ĐỒ </a:t>
            </a:r>
            <a:r>
              <a:rPr lang="en-GB" sz="8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NỐI PHẦN CỨNG</a:t>
            </a:r>
            <a:endParaRPr lang="en-GB" sz="8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699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7368" y="1997148"/>
            <a:ext cx="14504443" cy="1392865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A14FA-6E25-33C7-4739-3D3E5326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3431" y="1370319"/>
            <a:ext cx="13075369" cy="1253661"/>
          </a:xfrm>
        </p:spPr>
        <p:txBody>
          <a:bodyPr>
            <a:normAutofit/>
          </a:bodyPr>
          <a:lstStyle/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LƯU ĐỒ THUẬT TOÁN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84BABA-2A30-6EB1-4892-0CB2B7B9D8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075724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5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C9B1D73-186B-E0F4-FAD8-D06CFF62BDE9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CA14FA-6E25-33C7-4739-3D3E53261649}"/>
              </a:ext>
            </a:extLst>
          </p:cNvPr>
          <p:cNvSpPr txBox="1">
            <a:spLocks/>
          </p:cNvSpPr>
          <p:nvPr/>
        </p:nvSpPr>
        <p:spPr>
          <a:xfrm>
            <a:off x="26396231" y="1370318"/>
            <a:ext cx="13075369" cy="1253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CA SỬ DỤNG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6931" y="15623090"/>
            <a:ext cx="17150068" cy="1089450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424" y="3325770"/>
            <a:ext cx="22015918" cy="25668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95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9517" y="15303863"/>
            <a:ext cx="20210383" cy="13511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6CA14FA-6E25-33C7-4739-3D3E53261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3431" y="1370319"/>
            <a:ext cx="13075369" cy="1253661"/>
          </a:xfrm>
        </p:spPr>
        <p:txBody>
          <a:bodyPr>
            <a:normAutofit/>
          </a:bodyPr>
          <a:lstStyle/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PHÂN TÍCH CA SỬ DỤNG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84BABA-2A30-6EB1-4892-0CB2B7B9D8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48184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6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1C9B1D73-186B-E0F4-FAD8-D06CFF62BDE9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86CA14FA-6E25-33C7-4739-3D3E53261649}"/>
              </a:ext>
            </a:extLst>
          </p:cNvPr>
          <p:cNvSpPr txBox="1">
            <a:spLocks/>
          </p:cNvSpPr>
          <p:nvPr/>
        </p:nvSpPr>
        <p:spPr>
          <a:xfrm>
            <a:off x="22999283" y="1370318"/>
            <a:ext cx="13075369" cy="1253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8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BIỂU ĐỒ TUẦN TỰ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2230" y="2713095"/>
            <a:ext cx="15056570" cy="1283799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30916" y="2713095"/>
            <a:ext cx="24340275" cy="1755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19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539F9-F5B4-9735-BF41-C5E2A0A66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16520" y="12131781"/>
            <a:ext cx="7441421" cy="1537865"/>
          </a:xfrm>
        </p:spPr>
        <p:txBody>
          <a:bodyPr>
            <a:normAutofit/>
          </a:bodyPr>
          <a:lstStyle/>
          <a:p>
            <a:pPr algn="ctr"/>
            <a:r>
              <a:rPr lang="en-GB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WEB</a:t>
            </a:r>
            <a:endParaRPr lang="en-GB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461400-5E49-CE1C-E59F-CFFCF0568558}"/>
              </a:ext>
            </a:extLst>
          </p:cNvPr>
          <p:cNvSpPr txBox="1"/>
          <p:nvPr/>
        </p:nvSpPr>
        <p:spPr>
          <a:xfrm>
            <a:off x="26137452" y="12392881"/>
            <a:ext cx="109396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 DIỆN PHẦN MỀM</a:t>
            </a:r>
            <a:endParaRPr lang="en-GB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FE480A2-E225-FA2A-386A-5373A93E7F56}"/>
              </a:ext>
            </a:extLst>
          </p:cNvPr>
          <p:cNvSpPr txBox="1">
            <a:spLocks/>
          </p:cNvSpPr>
          <p:nvPr/>
        </p:nvSpPr>
        <p:spPr>
          <a:xfrm>
            <a:off x="6618526" y="27094082"/>
            <a:ext cx="12837407" cy="1189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03561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1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 HÌNH THỰC NGHIỆM</a:t>
            </a:r>
            <a:endParaRPr lang="en-GB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371E8D4-F924-CEAC-4CBE-839E3520C0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656633"/>
              </p:ext>
            </p:extLst>
          </p:nvPr>
        </p:nvGraphicFramePr>
        <p:xfrm>
          <a:off x="34371511" y="28214725"/>
          <a:ext cx="7599680" cy="12008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312395">
                  <a:extLst>
                    <a:ext uri="{9D8B030D-6E8A-4147-A177-3AD203B41FA5}">
                      <a16:colId xmlns:a16="http://schemas.microsoft.com/office/drawing/2014/main" val="1586518614"/>
                    </a:ext>
                  </a:extLst>
                </a:gridCol>
                <a:gridCol w="1339603">
                  <a:extLst>
                    <a:ext uri="{9D8B030D-6E8A-4147-A177-3AD203B41FA5}">
                      <a16:colId xmlns:a16="http://schemas.microsoft.com/office/drawing/2014/main" val="916561745"/>
                    </a:ext>
                  </a:extLst>
                </a:gridCol>
                <a:gridCol w="2116967">
                  <a:extLst>
                    <a:ext uri="{9D8B030D-6E8A-4147-A177-3AD203B41FA5}">
                      <a16:colId xmlns:a16="http://schemas.microsoft.com/office/drawing/2014/main" val="4193884130"/>
                    </a:ext>
                  </a:extLst>
                </a:gridCol>
                <a:gridCol w="998239">
                  <a:extLst>
                    <a:ext uri="{9D8B030D-6E8A-4147-A177-3AD203B41FA5}">
                      <a16:colId xmlns:a16="http://schemas.microsoft.com/office/drawing/2014/main" val="153297126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2261209064"/>
                    </a:ext>
                  </a:extLst>
                </a:gridCol>
                <a:gridCol w="916238">
                  <a:extLst>
                    <a:ext uri="{9D8B030D-6E8A-4147-A177-3AD203B41FA5}">
                      <a16:colId xmlns:a16="http://schemas.microsoft.com/office/drawing/2014/main" val="1062203214"/>
                    </a:ext>
                  </a:extLst>
                </a:gridCol>
              </a:tblGrid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Sinh viên thực hiện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Đàm</a:t>
                      </a:r>
                      <a:r>
                        <a:rPr lang="en-GB" sz="900" b="1" baseline="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 Khánh Hải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TRƯỜNG ĐẠI HỌC GIAO THÔNG VẬN TẢI</a:t>
                      </a:r>
                      <a:endParaRPr lang="en-GB" sz="2400" b="1">
                        <a:effectLst/>
                      </a:endParaRPr>
                    </a:p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BỘ MÔN: ĐIỀU KHIỂN HỌC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gridSpan="3">
                  <a:txBody>
                    <a:bodyPr/>
                    <a:lstStyle/>
                    <a:p>
                      <a:pPr marL="0" marR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HỆ THỐNG BÃI GIỮ XE ỨNG DỤNG </a:t>
                      </a:r>
                      <a:b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</a:br>
                      <a:r>
                        <a:rPr lang="en-US" sz="900" b="1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  <a:ea typeface="Calibri" panose="020F0502020204030204" pitchFamily="34" charset="0"/>
                        </a:rPr>
                        <a:t>CÔNG NGHỆ RFID KẾT HỢP NHẬN DIỆN BIỂN SỐ </a:t>
                      </a:r>
                      <a:endParaRPr lang="en-GB" sz="2400" b="1" dirty="0">
                        <a:effectLst/>
                        <a:latin typeface="+mn-lt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437399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hướng dẫn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TS. Nguyễn Hoàng Vân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gridSpan="3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429007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Giảng viên đọc duyệt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Ngày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Tỉ lệ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Bản vẽ số: </a:t>
                      </a:r>
                      <a:r>
                        <a:rPr lang="en-GB" sz="900" b="1" dirty="0" smtClean="0">
                          <a:effectLst/>
                        </a:rPr>
                        <a:t>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2147036"/>
                  </a:ext>
                </a:extLst>
              </a:tr>
              <a:tr h="300207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Trưởng bộ môn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PGS.TS Nguyễn Văn Tiềm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07/01/2023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>
                          <a:effectLst/>
                        </a:rPr>
                        <a:t> </a:t>
                      </a:r>
                      <a:endParaRPr lang="en-GB" sz="2400" b="1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Số bản vẽ</a:t>
                      </a:r>
                      <a:r>
                        <a:rPr lang="en-GB" sz="900" b="1" dirty="0" smtClean="0">
                          <a:effectLst/>
                        </a:rPr>
                        <a:t>: 7</a:t>
                      </a:r>
                      <a:endParaRPr lang="en-GB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2840173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12CCC5ED-F188-E202-B3EA-F7D501EFD4F3}"/>
              </a:ext>
            </a:extLst>
          </p:cNvPr>
          <p:cNvSpPr/>
          <p:nvPr/>
        </p:nvSpPr>
        <p:spPr>
          <a:xfrm>
            <a:off x="914400" y="668529"/>
            <a:ext cx="41090735" cy="28777695"/>
          </a:xfrm>
          <a:prstGeom prst="rect">
            <a:avLst/>
          </a:prstGeom>
          <a:noFill/>
          <a:ln w="25400" cmpd="sng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/>
          <p:nvPr/>
        </p:nvPicPr>
        <p:blipFill>
          <a:blip r:embed="rId2"/>
          <a:stretch>
            <a:fillRect/>
          </a:stretch>
        </p:blipFill>
        <p:spPr>
          <a:xfrm>
            <a:off x="4792784" y="1153652"/>
            <a:ext cx="16488896" cy="10525723"/>
          </a:xfrm>
          <a:prstGeom prst="rect">
            <a:avLst/>
          </a:prstGeom>
        </p:spPr>
      </p:pic>
      <p:pic>
        <p:nvPicPr>
          <p:cNvPr id="14" name="Picture 13"/>
          <p:cNvPicPr/>
          <p:nvPr/>
        </p:nvPicPr>
        <p:blipFill>
          <a:blip r:embed="rId3"/>
          <a:stretch>
            <a:fillRect/>
          </a:stretch>
        </p:blipFill>
        <p:spPr>
          <a:xfrm>
            <a:off x="23285730" y="1128610"/>
            <a:ext cx="16643070" cy="10520094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14856" y="12170893"/>
            <a:ext cx="12644752" cy="16488896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A0BFD01-1269-BFF4-00B7-53E3A348E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793200" y="14152721"/>
            <a:ext cx="20177991" cy="12584996"/>
          </a:xfrm>
        </p:spPr>
        <p:txBody>
          <a:bodyPr>
            <a:normAutofit/>
          </a:bodyPr>
          <a:lstStyle/>
          <a:p>
            <a:pPr marL="228600" marR="0" lvl="3" indent="-228600" algn="l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GB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 quả đạt </a:t>
            </a:r>
            <a:r>
              <a:rPr lang="en-GB" sz="60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GB" sz="5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44725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Kiến thức về phần cứng, các chuẩn giao tiếp, thuật toán xử lý ảnh.</a:t>
            </a:r>
            <a:endParaRPr lang="vi-VN" sz="54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44725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Lập trình web, arduino, C#</a:t>
            </a:r>
            <a:r>
              <a:rPr lang="vi-VN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54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44725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Ứng dụng được nhiều công cụ hỗ trợ trên Visual Studio</a:t>
            </a:r>
            <a:r>
              <a:rPr lang="vi-VN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540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"/>
            </a:pPr>
            <a:r>
              <a:rPr lang="en-GB" sz="6000" b="1" dirty="0" smtClean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Hướng </a:t>
            </a:r>
            <a:r>
              <a:rPr lang="en-GB" sz="60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phát triển của đề tài</a:t>
            </a:r>
            <a:endParaRPr lang="en-GB" sz="5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995488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Chức năng xem lịch sử thời gian quẹt thẻ, khi xe đi ra, vào.</a:t>
            </a:r>
            <a:r>
              <a:rPr lang="vi-VN" sz="5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54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995488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5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vi-VN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hức năng tự động nhận dạng biển số, nhận diện người lái xe cho phần mềm quản </a:t>
            </a:r>
            <a:r>
              <a:rPr lang="vi-VN" sz="54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lý. </a:t>
            </a:r>
            <a:endParaRPr lang="en-US" sz="54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995488" lvl="0" indent="-1039813">
              <a:lnSpc>
                <a:spcPct val="120000"/>
              </a:lnSpc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US" sz="5400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Sử dụng pin năng lượng mặt trời</a:t>
            </a:r>
            <a:endParaRPr lang="en-GB" sz="5400" dirty="0" smtClean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0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967</TotalTime>
  <Words>852</Words>
  <Application>Microsoft Office PowerPoint</Application>
  <PresentationFormat>Custom</PresentationFormat>
  <Paragraphs>183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PowerPoint Presentation</vt:lpstr>
      <vt:lpstr>TỔNG QUAN HỆ THỐNG</vt:lpstr>
      <vt:lpstr>CÁC THIẾT BỊ VÀ PHẦN MỀM ĐƯỢC SỬ DỤNG</vt:lpstr>
      <vt:lpstr>PowerPoint Presentation</vt:lpstr>
      <vt:lpstr>LƯU ĐỒ THUẬT TOÁN</vt:lpstr>
      <vt:lpstr>PHÂN TÍCH CA SỬ DỤNG</vt:lpstr>
      <vt:lpstr>GIAO DIỆN WEB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Thắng Mạnh</dc:creator>
  <cp:lastModifiedBy>mypc</cp:lastModifiedBy>
  <cp:revision>33</cp:revision>
  <dcterms:created xsi:type="dcterms:W3CDTF">2023-01-03T16:25:00Z</dcterms:created>
  <dcterms:modified xsi:type="dcterms:W3CDTF">2023-01-06T15:12:07Z</dcterms:modified>
</cp:coreProperties>
</file>

<file path=docProps/thumbnail.jpeg>
</file>